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7" r:id="rId5"/>
    <p:sldId id="263" r:id="rId6"/>
    <p:sldId id="265" r:id="rId7"/>
    <p:sldId id="266" r:id="rId8"/>
    <p:sldId id="268" r:id="rId9"/>
    <p:sldId id="271" r:id="rId10"/>
    <p:sldId id="269" r:id="rId11"/>
    <p:sldId id="2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A3EF"/>
    <a:srgbClr val="66FFFF"/>
    <a:srgbClr val="97E4FF"/>
    <a:srgbClr val="2965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1/8/2021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1/8/2021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1/8/2021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1/8/2021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1/8/2021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1/8/2021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1/8/2021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1/8/2021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1/8/2021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1/8/2021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1/8/2021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1/8/2021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8941" y="2971806"/>
            <a:ext cx="11999033" cy="1684150"/>
          </a:xfrm>
        </p:spPr>
        <p:txBody>
          <a:bodyPr>
            <a:normAutofit/>
          </a:bodyPr>
          <a:lstStyle/>
          <a:p>
            <a:pPr algn="ctr"/>
            <a:r>
              <a:rPr lang="en-US" sz="3500" dirty="0"/>
              <a:t>Approaching Social Media 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with </a:t>
            </a:r>
            <a:r>
              <a:rPr lang="en-US" sz="3500" dirty="0"/>
              <a:t>a Common Sense Mindset</a:t>
            </a:r>
          </a:p>
        </p:txBody>
      </p:sp>
      <p:sp>
        <p:nvSpPr>
          <p:cNvPr id="6" name="Rectangle 5"/>
          <p:cNvSpPr/>
          <p:nvPr/>
        </p:nvSpPr>
        <p:spPr>
          <a:xfrm rot="20335285">
            <a:off x="9436860" y="4431480"/>
            <a:ext cx="20805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YEP!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C0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20945" y="1204319"/>
            <a:ext cx="18168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rgbClr val="C00000"/>
                </a:solidFill>
                <a:effectLst/>
              </a:rPr>
              <a:t>This </a:t>
            </a:r>
            <a:endParaRPr lang="en-US" sz="5400" b="1" cap="none" spc="0" dirty="0">
              <a:ln/>
              <a:solidFill>
                <a:srgbClr val="C00000"/>
              </a:solidFill>
              <a:effectLst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5874527" y="2971806"/>
            <a:ext cx="45719" cy="4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4499638" y="1452772"/>
            <a:ext cx="605214" cy="95387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618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Approaching Social Media with a Common Sense Mindset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82" y="1521258"/>
            <a:ext cx="9982200" cy="4572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Recent incidents:</a:t>
            </a:r>
          </a:p>
          <a:p>
            <a:r>
              <a:rPr lang="en-US" dirty="0" smtClean="0"/>
              <a:t>Inappropriate comments on student profiles </a:t>
            </a:r>
          </a:p>
          <a:p>
            <a:r>
              <a:rPr lang="en-US" dirty="0" smtClean="0"/>
              <a:t>Questionable comments on former student profiles</a:t>
            </a:r>
          </a:p>
          <a:p>
            <a:r>
              <a:rPr lang="en-US" dirty="0" smtClean="0"/>
              <a:t>Sharing what could be construed as sexual content</a:t>
            </a:r>
          </a:p>
          <a:p>
            <a:r>
              <a:rPr lang="en-US" dirty="0" smtClean="0"/>
              <a:t>Posting on personal social media accounts during work hours</a:t>
            </a:r>
          </a:p>
          <a:p>
            <a:r>
              <a:rPr lang="en-US" dirty="0" smtClean="0"/>
              <a:t>Using SUSD social media platforms in an unprofessional manner</a:t>
            </a:r>
          </a:p>
          <a:p>
            <a:pPr lvl="1"/>
            <a:r>
              <a:rPr lang="en-US" dirty="0" smtClean="0"/>
              <a:t>Conversations that are not work appropriate in private messaging</a:t>
            </a:r>
            <a:endParaRPr lang="en-US" dirty="0"/>
          </a:p>
          <a:p>
            <a:pPr lvl="1"/>
            <a:r>
              <a:rPr lang="en-US" dirty="0" smtClean="0"/>
              <a:t>Inappropriate conversations…even if you are joking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0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Approaching Social Media with a Common Sense Mindset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900" y="1619935"/>
            <a:ext cx="9982200" cy="499137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Using Common Sense, Perception is Everything: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Have you clicked “          ” or “        ” on a student’s selfie?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Have you had chats with students in private messages unrelated to work?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Do you have underage students on your personal social media accounts? 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Do you really know how your student is perceiving the interaction?</a:t>
            </a:r>
          </a:p>
          <a:p>
            <a:pPr lvl="1"/>
            <a:endParaRPr lang="en-US" dirty="0"/>
          </a:p>
        </p:txBody>
      </p:sp>
      <p:pic>
        <p:nvPicPr>
          <p:cNvPr id="4" name="Picture 3" descr="general topology - Circle and &lt;strong&gt;heart&lt;/strong&gt; homeomorphic? - Mathematics Stack Exchan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280" y="2946577"/>
            <a:ext cx="569581" cy="569581"/>
          </a:xfrm>
          <a:prstGeom prst="rect">
            <a:avLst/>
          </a:prstGeom>
        </p:spPr>
      </p:pic>
      <p:pic>
        <p:nvPicPr>
          <p:cNvPr id="5" name="Picture 4" descr="&lt;strong&gt;Like&lt;/strong&gt; 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481" y="2836664"/>
            <a:ext cx="789409" cy="789409"/>
          </a:xfrm>
          <a:prstGeom prst="rect">
            <a:avLst/>
          </a:prstGeom>
        </p:spPr>
      </p:pic>
      <p:pic>
        <p:nvPicPr>
          <p:cNvPr id="6" name="Picture 5" descr="File:Twemoji 1f60d.svg - Wikimedia Common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496" y="2216921"/>
            <a:ext cx="1299237" cy="129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9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Approaching Social Media with a Common Sense Mindset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567" y="1619934"/>
            <a:ext cx="10617565" cy="50966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My Personal Rule as a Teacher and Administrator:</a:t>
            </a:r>
          </a:p>
          <a:p>
            <a:pPr marL="0" indent="0">
              <a:buNone/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457200" lvl="1" indent="0" algn="ctr">
              <a:buNone/>
            </a:pPr>
            <a:r>
              <a:rPr lang="en-US" sz="2000" dirty="0" smtClean="0"/>
              <a:t>IF they aren’t graduates and 18 years old, then they didn’t need to be </a:t>
            </a:r>
          </a:p>
          <a:p>
            <a:pPr marL="457200" lvl="1" indent="0" algn="ctr">
              <a:buNone/>
            </a:pPr>
            <a:r>
              <a:rPr lang="en-US" sz="2000" dirty="0" smtClean="0"/>
              <a:t>my social media friends.</a:t>
            </a:r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 algn="ctr">
              <a:buNone/>
            </a:pPr>
            <a:r>
              <a:rPr lang="en-US" sz="2000" dirty="0" smtClean="0">
                <a:solidFill>
                  <a:srgbClr val="00B0F0"/>
                </a:solidFill>
              </a:rPr>
              <a:t>UNLESS</a:t>
            </a:r>
          </a:p>
          <a:p>
            <a:pPr marL="457200" lvl="1" indent="0" algn="ctr">
              <a:buNone/>
            </a:pPr>
            <a:endParaRPr lang="en-US" sz="1200" dirty="0">
              <a:solidFill>
                <a:srgbClr val="00B0F0"/>
              </a:solidFill>
            </a:endParaRPr>
          </a:p>
          <a:p>
            <a:pPr marL="457200" lvl="1" indent="0" algn="ctr">
              <a:buNone/>
            </a:pPr>
            <a:r>
              <a:rPr lang="en-US" sz="2000" dirty="0" smtClean="0"/>
              <a:t>The social media platform is used </a:t>
            </a:r>
            <a:r>
              <a:rPr lang="en-US" sz="2000" i="1" dirty="0" smtClean="0"/>
              <a:t>specifically for work and work related content.</a:t>
            </a:r>
          </a:p>
          <a:p>
            <a:pPr marL="457200" lvl="1" indent="0" algn="ctr">
              <a:buNone/>
            </a:pPr>
            <a:endParaRPr lang="en-US" sz="1200" i="1" dirty="0" smtClean="0">
              <a:solidFill>
                <a:srgbClr val="00B0F0"/>
              </a:solidFill>
            </a:endParaRPr>
          </a:p>
          <a:p>
            <a:pPr marL="457200" lvl="1" indent="0" algn="ctr">
              <a:buNone/>
            </a:pPr>
            <a:r>
              <a:rPr lang="en-US" sz="2000" i="1" dirty="0" smtClean="0">
                <a:solidFill>
                  <a:srgbClr val="00B0F0"/>
                </a:solidFill>
              </a:rPr>
              <a:t>OR</a:t>
            </a:r>
          </a:p>
          <a:p>
            <a:pPr marL="457200" lvl="1" indent="0" algn="ctr">
              <a:buNone/>
            </a:pPr>
            <a:endParaRPr lang="en-US" sz="1200" i="1" dirty="0" smtClean="0">
              <a:solidFill>
                <a:srgbClr val="00B0F0"/>
              </a:solidFill>
            </a:endParaRPr>
          </a:p>
          <a:p>
            <a:pPr marL="457200" lvl="1" indent="0" algn="ctr">
              <a:buNone/>
            </a:pPr>
            <a:r>
              <a:rPr lang="en-US" sz="2000" i="1" dirty="0" smtClean="0"/>
              <a:t>If you are using your personal social media account and you have zero political opinions, don’t share funny, inappropriate memes, and essentially live like Mother Teresa.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3208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Approaching Social Media with a Common Sense Mindset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567" y="1619934"/>
            <a:ext cx="10617565" cy="50966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Things to Consider: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Consider the impact of your posts.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If you have social media accounts and you have SUSD marked as your employer…then you are </a:t>
            </a:r>
            <a:r>
              <a:rPr lang="en-US" i="1" dirty="0" smtClean="0">
                <a:solidFill>
                  <a:schemeClr val="tx2"/>
                </a:solidFill>
                <a:latin typeface="Century Schoolbook" panose="02040604050505020304" pitchFamily="18" charset="0"/>
              </a:rPr>
              <a:t>PERCEIVED</a:t>
            </a:r>
            <a:r>
              <a:rPr lang="en-US" dirty="0" smtClean="0">
                <a:solidFill>
                  <a:schemeClr val="tx2"/>
                </a:solidFill>
              </a:rPr>
              <a:t> to be representing the District.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Make sure your private accounts are not used during work hours.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If you think maybe you shouldn’t post something or express support/dislike…don’t do it.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Like it or not, the nature of your position makes you a leader in the community. </a:t>
            </a:r>
          </a:p>
        </p:txBody>
      </p:sp>
    </p:spTree>
    <p:extLst>
      <p:ext uri="{BB962C8B-B14F-4D97-AF65-F5344CB8AC3E}">
        <p14:creationId xmlns:p14="http://schemas.microsoft.com/office/powerpoint/2010/main" val="322202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Approaching Social Media with a Common Sense Mindset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567" y="1619934"/>
            <a:ext cx="10617565" cy="50966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Personnel support:</a:t>
            </a:r>
          </a:p>
          <a:p>
            <a:r>
              <a:rPr lang="en-US" sz="2400" dirty="0" smtClean="0"/>
              <a:t>HR, Community Relations, and IS will develop and provide social media training for SUSD personnel. </a:t>
            </a:r>
          </a:p>
          <a:p>
            <a:r>
              <a:rPr lang="en-US" sz="2400" dirty="0" smtClean="0"/>
              <a:t>Keenan training is a consideration.</a:t>
            </a:r>
          </a:p>
          <a:p>
            <a:r>
              <a:rPr lang="en-US" sz="2400" dirty="0" smtClean="0"/>
              <a:t>Training will occur annually.</a:t>
            </a:r>
          </a:p>
          <a:p>
            <a:r>
              <a:rPr lang="en-US" sz="2400" dirty="0" smtClean="0"/>
              <a:t>Policies will be developed specifically related to responsible social media use and expectations.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325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Approaching Social Media with a Common Sense Mindset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567" y="1619934"/>
            <a:ext cx="10617565" cy="50966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To protect you and SUSD we need the following:</a:t>
            </a:r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dirty="0" smtClean="0"/>
              <a:t>Please inform Human Resources and Community Relations of SUSD social media accounts representing your school site by January 15.</a:t>
            </a:r>
          </a:p>
          <a:p>
            <a:pPr marL="0" indent="0"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We need:</a:t>
            </a:r>
          </a:p>
          <a:p>
            <a:r>
              <a:rPr lang="en-US" sz="2400" dirty="0" smtClean="0"/>
              <a:t>Account name</a:t>
            </a:r>
          </a:p>
          <a:p>
            <a:r>
              <a:rPr lang="en-US" sz="2400" dirty="0" smtClean="0"/>
              <a:t>Account administrator/manager</a:t>
            </a:r>
          </a:p>
          <a:p>
            <a:r>
              <a:rPr lang="en-US" sz="2400" dirty="0" smtClean="0"/>
              <a:t>Account password</a:t>
            </a:r>
          </a:p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We also need you to monitor the public content and private messaging. </a:t>
            </a:r>
          </a:p>
          <a:p>
            <a:pPr marL="0" indent="0" algn="ctr">
              <a:buNone/>
            </a:pPr>
            <a:r>
              <a:rPr lang="en-US" sz="1300" dirty="0" smtClean="0">
                <a:solidFill>
                  <a:srgbClr val="C00000"/>
                </a:solidFill>
              </a:rPr>
              <a:t>(Not everyday, but enough to know what is going on.)</a:t>
            </a:r>
          </a:p>
        </p:txBody>
      </p:sp>
    </p:spTree>
    <p:extLst>
      <p:ext uri="{BB962C8B-B14F-4D97-AF65-F5344CB8AC3E}">
        <p14:creationId xmlns:p14="http://schemas.microsoft.com/office/powerpoint/2010/main" val="301860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Question Mark Note Duplicate - Free image on Pixaba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311" y="492833"/>
            <a:ext cx="9144000" cy="6096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 rot="20337384">
            <a:off x="670447" y="1952041"/>
            <a:ext cx="38779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rgbClr val="EFA3EF"/>
                </a:solidFill>
                <a:effectLst/>
              </a:rPr>
              <a:t>Thank you!</a:t>
            </a:r>
            <a:endParaRPr lang="en-US" sz="5400" b="1" cap="none" spc="0" dirty="0">
              <a:ln/>
              <a:solidFill>
                <a:srgbClr val="EFA3E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1164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F03431380.potx" id="{B573BD99-E105-4D2A-964B-B901A176567A}" vid="{B1D363B9-18DE-4874-9E2B-FD69B5C6548D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DDBB83-77C1-4099-A0AA-289882E745E2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873beb7-5857-4685-be1f-d57550cc96cc"/>
    <ds:schemaRef ds:uri="http://purl.org/dc/terms/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3358</TotalTime>
  <Words>434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Century Schoolbook</vt:lpstr>
      <vt:lpstr>Euphemia</vt:lpstr>
      <vt:lpstr>Plantagenet Cherokee</vt:lpstr>
      <vt:lpstr>Wingdings</vt:lpstr>
      <vt:lpstr>Academic Literature 16x9</vt:lpstr>
      <vt:lpstr>Approaching Social Media  with a Common Sense Mindset</vt:lpstr>
      <vt:lpstr>Approaching Social Media with a Common Sense Mindset</vt:lpstr>
      <vt:lpstr>Approaching Social Media with a Common Sense Mindset</vt:lpstr>
      <vt:lpstr>Approaching Social Media with a Common Sense Mindset</vt:lpstr>
      <vt:lpstr>Approaching Social Media with a Common Sense Mindset</vt:lpstr>
      <vt:lpstr>Approaching Social Media with a Common Sense Mindset</vt:lpstr>
      <vt:lpstr>Approaching Social Media with a Common Sense Mindset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</dc:title>
  <dc:creator>Katrina Johnson Leon</dc:creator>
  <cp:lastModifiedBy>Katrina Johnson Leon</cp:lastModifiedBy>
  <cp:revision>103</cp:revision>
  <dcterms:created xsi:type="dcterms:W3CDTF">2020-10-29T02:36:49Z</dcterms:created>
  <dcterms:modified xsi:type="dcterms:W3CDTF">2021-01-08T18:16:30Z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